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4380"/>
    <p:restoredTop sz="94660"/>
  </p:normalViewPr>
  <p:slideViewPr>
    <p:cSldViewPr>
      <p:cViewPr varScale="1">
        <p:scale>
          <a:sx n="63" d="100"/>
          <a:sy n="63" d="100"/>
        </p:scale>
        <p:origin x="-151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3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06/08/1441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06/08/1441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06/08/1441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06/08/1441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06/08/1441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1B8ABB09-4A1D-463E-8065-109CC2B7EFAA}" type="datetimeFigureOut">
              <a:rPr lang="ar-SA" smtClean="0"/>
              <a:t>06/08/1441</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1B8ABB09-4A1D-463E-8065-109CC2B7EFAA}" type="datetimeFigureOut">
              <a:rPr lang="ar-SA" smtClean="0"/>
              <a:t>06/08/1441</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1B8ABB09-4A1D-463E-8065-109CC2B7EFAA}" type="datetimeFigureOut">
              <a:rPr lang="ar-SA" smtClean="0"/>
              <a:t>06/08/1441</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t>06/08/1441</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t>06/08/1441</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t>06/08/1441</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B8ABB09-4A1D-463E-8065-109CC2B7EFAA}" type="datetimeFigureOut">
              <a:rPr lang="ar-SA" smtClean="0"/>
              <a:t>06/08/1441</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s://tse3.mm.bing.net/th?id=OIP.Qj-8NSpX9o-mh7wB_-SW7AHaEK&amp;pid=Api&amp;P=0&amp;w=286&amp;h=1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675" y="522279"/>
            <a:ext cx="6042265" cy="1715529"/>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p:cNvSpPr/>
          <p:nvPr/>
        </p:nvSpPr>
        <p:spPr>
          <a:xfrm>
            <a:off x="683569" y="2921183"/>
            <a:ext cx="7746031" cy="286232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IQ" sz="5400" b="1" dirty="0" smtClean="0">
                <a:ln w="11430"/>
                <a:effectLst>
                  <a:glow rad="228600">
                    <a:schemeClr val="accent2">
                      <a:satMod val="175000"/>
                      <a:alpha val="40000"/>
                    </a:schemeClr>
                  </a:glow>
                  <a:outerShdw blurRad="50800" dist="39000" dir="5460000" algn="tl">
                    <a:srgbClr val="000000">
                      <a:alpha val="38000"/>
                    </a:srgbClr>
                  </a:outerShdw>
                </a:effectLst>
              </a:rPr>
              <a:t>منظمات النمو والهرمونات النباتية</a:t>
            </a:r>
          </a:p>
          <a:p>
            <a:pPr algn="ctr"/>
            <a:r>
              <a:rPr lang="ar-IQ" sz="5400" b="1" cap="none" spc="0" dirty="0" err="1" smtClean="0">
                <a:ln w="11430"/>
                <a:solidFill>
                  <a:srgbClr val="FFFF00"/>
                </a:solidFill>
                <a:effectLst>
                  <a:glow rad="228600">
                    <a:schemeClr val="accent2">
                      <a:satMod val="175000"/>
                      <a:alpha val="40000"/>
                    </a:schemeClr>
                  </a:glow>
                  <a:outerShdw blurRad="50800" dist="39000" dir="5460000" algn="tl">
                    <a:srgbClr val="000000">
                      <a:alpha val="38000"/>
                    </a:srgbClr>
                  </a:outerShdw>
                </a:effectLst>
              </a:rPr>
              <a:t>أ.د</a:t>
            </a:r>
            <a:r>
              <a:rPr lang="ar-IQ" sz="5400" b="1" cap="none" spc="0" dirty="0" smtClean="0">
                <a:ln w="11430"/>
                <a:solidFill>
                  <a:srgbClr val="FFFF00"/>
                </a:solidFill>
                <a:effectLst>
                  <a:glow rad="228600">
                    <a:schemeClr val="accent2">
                      <a:satMod val="175000"/>
                      <a:alpha val="40000"/>
                    </a:schemeClr>
                  </a:glow>
                  <a:outerShdw blurRad="50800" dist="39000" dir="5460000" algn="tl">
                    <a:srgbClr val="000000">
                      <a:alpha val="38000"/>
                    </a:srgbClr>
                  </a:outerShdw>
                </a:effectLst>
              </a:rPr>
              <a:t>. عقيل هادي عبد الواحد</a:t>
            </a:r>
          </a:p>
          <a:p>
            <a:pPr algn="ctr"/>
            <a:r>
              <a:rPr lang="ar-IQ" sz="3600" b="1" dirty="0" smtClean="0">
                <a:ln w="11430"/>
                <a:solidFill>
                  <a:srgbClr val="FFFF00"/>
                </a:solidFill>
                <a:effectLst>
                  <a:glow rad="228600">
                    <a:schemeClr val="accent2">
                      <a:satMod val="175000"/>
                      <a:alpha val="40000"/>
                    </a:schemeClr>
                  </a:glow>
                  <a:outerShdw blurRad="50800" dist="39000" dir="5460000" algn="tl">
                    <a:srgbClr val="000000">
                      <a:alpha val="38000"/>
                    </a:srgbClr>
                  </a:outerShdw>
                </a:effectLst>
              </a:rPr>
              <a:t>استاذ فسيولوجيا النبات </a:t>
            </a:r>
            <a:r>
              <a:rPr lang="ar-IQ" sz="3600" b="1" dirty="0" err="1" smtClean="0">
                <a:ln w="11430"/>
                <a:solidFill>
                  <a:srgbClr val="FFFF00"/>
                </a:solidFill>
                <a:effectLst>
                  <a:glow rad="228600">
                    <a:schemeClr val="accent2">
                      <a:satMod val="175000"/>
                      <a:alpha val="40000"/>
                    </a:schemeClr>
                  </a:glow>
                  <a:outerShdw blurRad="50800" dist="39000" dir="5460000" algn="tl">
                    <a:srgbClr val="000000">
                      <a:alpha val="38000"/>
                    </a:srgbClr>
                  </a:outerShdw>
                </a:effectLst>
              </a:rPr>
              <a:t>والتقانات</a:t>
            </a:r>
            <a:r>
              <a:rPr lang="ar-IQ" sz="3600" b="1" dirty="0" smtClean="0">
                <a:ln w="11430"/>
                <a:solidFill>
                  <a:srgbClr val="FFFF00"/>
                </a:solidFill>
                <a:effectLst>
                  <a:glow rad="228600">
                    <a:schemeClr val="accent2">
                      <a:satMod val="175000"/>
                      <a:alpha val="40000"/>
                    </a:schemeClr>
                  </a:glow>
                  <a:outerShdw blurRad="50800" dist="39000" dir="5460000" algn="tl">
                    <a:srgbClr val="000000">
                      <a:alpha val="38000"/>
                    </a:srgbClr>
                  </a:outerShdw>
                </a:effectLst>
              </a:rPr>
              <a:t> الحياتية</a:t>
            </a:r>
          </a:p>
          <a:p>
            <a:pPr algn="ctr"/>
            <a:r>
              <a:rPr lang="ar-IQ" sz="3600" b="1" cap="none" spc="0" dirty="0" smtClean="0">
                <a:ln w="11430"/>
                <a:solidFill>
                  <a:srgbClr val="FFFF00"/>
                </a:solidFill>
                <a:effectLst>
                  <a:glow rad="228600">
                    <a:schemeClr val="accent2">
                      <a:satMod val="175000"/>
                      <a:alpha val="40000"/>
                    </a:schemeClr>
                  </a:glow>
                  <a:outerShdw blurRad="50800" dist="39000" dir="5460000" algn="tl">
                    <a:srgbClr val="000000">
                      <a:alpha val="38000"/>
                    </a:srgbClr>
                  </a:outerShdw>
                </a:effectLst>
              </a:rPr>
              <a:t>جامعه البصرة – كلية الزراعة</a:t>
            </a:r>
            <a:endParaRPr lang="ar-SA" sz="3600" b="1" cap="none" spc="0" dirty="0">
              <a:ln w="11430"/>
              <a:solidFill>
                <a:srgbClr val="FFFF00"/>
              </a:solidFill>
              <a:effectLst>
                <a:glow rad="228600">
                  <a:schemeClr val="accent2">
                    <a:satMod val="175000"/>
                    <a:alpha val="40000"/>
                  </a:schemeClr>
                </a:glow>
                <a:outerShdw blurRad="50800" dist="39000" dir="5460000" algn="tl">
                  <a:srgbClr val="000000">
                    <a:alpha val="38000"/>
                  </a:srgbClr>
                </a:outerShdw>
              </a:effectLst>
            </a:endParaRPr>
          </a:p>
        </p:txBody>
      </p:sp>
      <p:pic>
        <p:nvPicPr>
          <p:cNvPr id="5" name="صورة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90816"/>
            <a:ext cx="1609460" cy="244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 name="صورة 5"/>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476940" y="490816"/>
            <a:ext cx="1496856" cy="17367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3468634"/>
      </p:ext>
    </p:extLst>
  </p:cSld>
  <p:clrMapOvr>
    <a:masterClrMapping/>
  </p:clrMapOvr>
  <mc:AlternateContent xmlns:mc="http://schemas.openxmlformats.org/markup-compatibility/2006">
    <mc:Choice xmlns:p14="http://schemas.microsoft.com/office/powerpoint/2010/main" Requires="p14">
      <p:transition spd="slow" p14:dur="2000" advTm="56251"/>
    </mc:Choice>
    <mc:Fallback>
      <p:transition spd="slow" advTm="56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71600" y="1052736"/>
            <a:ext cx="6660232" cy="3046988"/>
          </a:xfrm>
          <a:prstGeom prst="rect">
            <a:avLst/>
          </a:prstGeom>
        </p:spPr>
        <p:txBody>
          <a:bodyPr wrap="square">
            <a:spAutoFit/>
          </a:bodyPr>
          <a:lstStyle/>
          <a:p>
            <a:pPr lvl="0"/>
            <a:r>
              <a:rPr lang="ar-IQ" sz="3200" b="1" dirty="0"/>
              <a:t>مجموعه مثبطات النمو </a:t>
            </a:r>
            <a:r>
              <a:rPr lang="en-US" sz="3200" b="1" dirty="0"/>
              <a:t>Growth Inhibitors</a:t>
            </a:r>
            <a:r>
              <a:rPr lang="ar-IQ" sz="3200" b="1" dirty="0"/>
              <a:t>: وهي منظمات النمو والهرمونات النباتية التي تسبب التثبيط لعمليات الفسيولوجية </a:t>
            </a:r>
            <a:r>
              <a:rPr lang="ar-IQ" sz="3200" b="1" dirty="0" err="1"/>
              <a:t>المختلفه</a:t>
            </a:r>
            <a:r>
              <a:rPr lang="ar-IQ" sz="3200" b="1" dirty="0"/>
              <a:t>. ومنها</a:t>
            </a:r>
            <a:endParaRPr lang="en-US" sz="3200" b="1" dirty="0"/>
          </a:p>
          <a:p>
            <a:pPr marL="457200" lvl="0" indent="-457200">
              <a:buFont typeface="Wingdings" pitchFamily="2" charset="2"/>
              <a:buChar char="Ø"/>
            </a:pPr>
            <a:r>
              <a:rPr lang="ar-IQ" sz="3200" b="1" dirty="0"/>
              <a:t>حامض </a:t>
            </a:r>
            <a:r>
              <a:rPr lang="ar-IQ" sz="3200" b="1" dirty="0" err="1"/>
              <a:t>الابسيسيك</a:t>
            </a:r>
            <a:endParaRPr lang="en-US" sz="3200" b="1" dirty="0"/>
          </a:p>
          <a:p>
            <a:pPr marL="457200" indent="-457200">
              <a:buFont typeface="Wingdings" pitchFamily="2" charset="2"/>
              <a:buChar char="Ø"/>
            </a:pPr>
            <a:r>
              <a:rPr lang="ar-IQ" sz="3200" b="1" dirty="0"/>
              <a:t>الاثلين</a:t>
            </a: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80940805"/>
      </p:ext>
    </p:extLst>
  </p:cSld>
  <p:clrMapOvr>
    <a:masterClrMapping/>
  </p:clrMapOvr>
  <mc:AlternateContent xmlns:mc="http://schemas.openxmlformats.org/markup-compatibility/2006">
    <mc:Choice xmlns:p14="http://schemas.microsoft.com/office/powerpoint/2010/main" Requires="p14">
      <p:transition spd="slow" p14:dur="2000" advTm="5566"/>
    </mc:Choice>
    <mc:Fallback>
      <p:transition spd="slow" advTm="5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64141" y="692696"/>
            <a:ext cx="7164288" cy="5183150"/>
          </a:xfrm>
          <a:prstGeom prst="rect">
            <a:avLst/>
          </a:prstGeom>
        </p:spPr>
        <p:txBody>
          <a:bodyPr wrap="square">
            <a:spAutoFit/>
          </a:bodyPr>
          <a:lstStyle/>
          <a:p>
            <a:pPr algn="just">
              <a:lnSpc>
                <a:spcPct val="150000"/>
              </a:lnSpc>
            </a:pPr>
            <a:r>
              <a:rPr lang="ar-IQ" sz="2800" b="1" dirty="0"/>
              <a:t>كما ان هناك العديد من هرمونات النمو الحديثة التي اضيفت مؤخرا الى الهرمونات النباتية ومنها حامض </a:t>
            </a:r>
            <a:r>
              <a:rPr lang="ar-IQ" sz="2800" b="1" dirty="0" err="1"/>
              <a:t>السالسليك</a:t>
            </a:r>
            <a:r>
              <a:rPr lang="ar-IQ" sz="2800" b="1" dirty="0"/>
              <a:t> و </a:t>
            </a:r>
            <a:r>
              <a:rPr lang="ar-IQ" sz="2800" b="1" dirty="0" err="1"/>
              <a:t>البراسينوستيرويدات</a:t>
            </a:r>
            <a:r>
              <a:rPr lang="ar-IQ" sz="2800" b="1" dirty="0"/>
              <a:t> وحامض </a:t>
            </a:r>
            <a:r>
              <a:rPr lang="ar-IQ" sz="2800" b="1" dirty="0" err="1"/>
              <a:t>الجاسمونك</a:t>
            </a:r>
            <a:r>
              <a:rPr lang="ar-IQ" sz="2800" b="1" dirty="0"/>
              <a:t> والتي سوف نتناولها وغيرها </a:t>
            </a:r>
            <a:r>
              <a:rPr lang="ar-IQ" sz="2800" b="1" dirty="0" err="1"/>
              <a:t>بشئ</a:t>
            </a:r>
            <a:r>
              <a:rPr lang="ar-IQ" sz="2800" b="1" dirty="0"/>
              <a:t> من التفصيل في الفصول </a:t>
            </a:r>
            <a:r>
              <a:rPr lang="ar-IQ" sz="2800" b="1" dirty="0" err="1"/>
              <a:t>القادمه</a:t>
            </a:r>
            <a:r>
              <a:rPr lang="ar-IQ" sz="2800" b="1" dirty="0"/>
              <a:t>. يبقى التعريف منطبقا مادام يعمل الهرمون النباتي او منظم النمو ضمن مدى معين من التركيز ومستقلا في التأثير بدون تدخل او علاقه مع هرمون اخر. ومن هذا نجمل بعض التعاريف </a:t>
            </a:r>
            <a:r>
              <a:rPr lang="ar-IQ" sz="2800" b="1" dirty="0" err="1"/>
              <a:t>العامه</a:t>
            </a:r>
            <a:endParaRPr lang="ar-IQ" sz="2800" b="1"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6191036"/>
      </p:ext>
    </p:extLst>
  </p:cSld>
  <p:clrMapOvr>
    <a:masterClrMapping/>
  </p:clrMapOvr>
  <mc:AlternateContent xmlns:mc="http://schemas.openxmlformats.org/markup-compatibility/2006">
    <mc:Choice xmlns:p14="http://schemas.microsoft.com/office/powerpoint/2010/main" Requires="p14">
      <p:transition spd="slow" p14:dur="2000" advTm="15715"/>
    </mc:Choice>
    <mc:Fallback>
      <p:transition spd="slow" advTm="15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115616" y="692696"/>
            <a:ext cx="7020272" cy="4418517"/>
          </a:xfrm>
          <a:prstGeom prst="rect">
            <a:avLst/>
          </a:prstGeom>
        </p:spPr>
        <p:txBody>
          <a:bodyPr wrap="square">
            <a:spAutoFit/>
          </a:bodyPr>
          <a:lstStyle/>
          <a:p>
            <a:pPr algn="just">
              <a:lnSpc>
                <a:spcPct val="200000"/>
              </a:lnSpc>
            </a:pPr>
            <a:r>
              <a:rPr lang="ar-IQ" sz="2400" b="1" dirty="0"/>
              <a:t>معيقات النمو </a:t>
            </a:r>
            <a:r>
              <a:rPr lang="en-US" sz="2400" b="1" dirty="0"/>
              <a:t>Growth Retardants </a:t>
            </a:r>
          </a:p>
          <a:p>
            <a:pPr algn="just">
              <a:lnSpc>
                <a:spcPct val="200000"/>
              </a:lnSpc>
            </a:pPr>
            <a:r>
              <a:rPr lang="ar-IQ" sz="2400" b="1" dirty="0"/>
              <a:t>وهي مركبات صناعية خارج النبات يتركز عملها في اعاقه التخليق الحيوي </a:t>
            </a:r>
            <a:r>
              <a:rPr lang="ar-IQ" sz="2400" b="1" dirty="0" err="1"/>
              <a:t>للجبرلين</a:t>
            </a:r>
            <a:r>
              <a:rPr lang="ar-IQ" sz="2400" b="1" dirty="0"/>
              <a:t>، وبذلك تمنع من انقسام الخلايا واستطالتها خصوصا في منطقه </a:t>
            </a:r>
            <a:r>
              <a:rPr lang="ar-IQ" sz="2400" b="1" dirty="0" err="1"/>
              <a:t>المرستيم</a:t>
            </a:r>
            <a:r>
              <a:rPr lang="ar-IQ" sz="2400" b="1" dirty="0"/>
              <a:t> تحت القمي وذلك تمنع من استطاله الساق، ومن هذه المعيقات </a:t>
            </a:r>
            <a:r>
              <a:rPr lang="ar-IQ" sz="2400" b="1" dirty="0" err="1"/>
              <a:t>السايكوسيل</a:t>
            </a:r>
            <a:r>
              <a:rPr lang="ar-IQ" sz="2400" b="1" dirty="0"/>
              <a:t> </a:t>
            </a:r>
            <a:r>
              <a:rPr lang="en-US" sz="2400" b="1" dirty="0"/>
              <a:t>CCC</a:t>
            </a:r>
            <a:r>
              <a:rPr lang="ar-IQ" sz="2400" b="1" dirty="0"/>
              <a:t> و اوم-1618 </a:t>
            </a:r>
            <a:r>
              <a:rPr lang="en-US" sz="2400" b="1" dirty="0"/>
              <a:t>Mo-1618</a:t>
            </a:r>
            <a:r>
              <a:rPr lang="ar-IQ" sz="2400" b="1" dirty="0"/>
              <a:t> و </a:t>
            </a:r>
            <a:r>
              <a:rPr lang="ar-IQ" sz="2400" b="1" dirty="0" err="1"/>
              <a:t>الكلتار</a:t>
            </a:r>
            <a:r>
              <a:rPr lang="ar-IQ" sz="2400" b="1" dirty="0"/>
              <a:t> </a:t>
            </a:r>
            <a:r>
              <a:rPr lang="en-US" sz="2400" b="1" dirty="0" err="1"/>
              <a:t>Cultar</a:t>
            </a:r>
            <a:r>
              <a:rPr lang="ar-IQ" sz="2400" b="1" dirty="0"/>
              <a:t> و </a:t>
            </a:r>
            <a:r>
              <a:rPr lang="ar-IQ" sz="2400" b="1" dirty="0" err="1"/>
              <a:t>فوسفون</a:t>
            </a:r>
            <a:r>
              <a:rPr lang="ar-IQ" sz="2400" b="1" dirty="0"/>
              <a:t>- دي </a:t>
            </a:r>
            <a:r>
              <a:rPr lang="en-US" sz="2400" b="1" dirty="0" err="1"/>
              <a:t>Phosphon</a:t>
            </a:r>
            <a:r>
              <a:rPr lang="en-US" sz="2400" b="1" dirty="0"/>
              <a:t>-D</a:t>
            </a: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26449653"/>
      </p:ext>
    </p:extLst>
  </p:cSld>
  <p:clrMapOvr>
    <a:masterClrMapping/>
  </p:clrMapOvr>
  <mc:AlternateContent xmlns:mc="http://schemas.openxmlformats.org/markup-compatibility/2006">
    <mc:Choice xmlns:p14="http://schemas.microsoft.com/office/powerpoint/2010/main" Requires="p14">
      <p:transition spd="slow" p14:dur="2000" advTm="24810"/>
    </mc:Choice>
    <mc:Fallback>
      <p:transition spd="slow" advTm="24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27584" y="764704"/>
            <a:ext cx="7524328" cy="2554545"/>
          </a:xfrm>
          <a:prstGeom prst="rect">
            <a:avLst/>
          </a:prstGeom>
        </p:spPr>
        <p:txBody>
          <a:bodyPr wrap="square">
            <a:spAutoFit/>
          </a:bodyPr>
          <a:lstStyle/>
          <a:p>
            <a:r>
              <a:rPr lang="ar-IQ" sz="3200" b="1" dirty="0"/>
              <a:t>التركيز الفسيولوجي </a:t>
            </a:r>
            <a:endParaRPr lang="ar-IQ" sz="3200" b="1" dirty="0" smtClean="0"/>
          </a:p>
          <a:p>
            <a:r>
              <a:rPr lang="en-US" sz="3200" b="1" dirty="0" smtClean="0"/>
              <a:t>Physiological Concentration</a:t>
            </a:r>
            <a:endParaRPr lang="en-US" sz="3200" b="1" dirty="0"/>
          </a:p>
          <a:p>
            <a:endParaRPr lang="ar-IQ" sz="3200" b="1" dirty="0" smtClean="0"/>
          </a:p>
          <a:p>
            <a:r>
              <a:rPr lang="ar-IQ" sz="3200" b="1" dirty="0" smtClean="0"/>
              <a:t>هو </a:t>
            </a:r>
            <a:r>
              <a:rPr lang="ar-IQ" sz="3200" b="1" dirty="0"/>
              <a:t>مدى من التراكيز يمكن ان يستقربه </a:t>
            </a:r>
            <a:r>
              <a:rPr lang="ar-IQ" sz="3200" b="1" dirty="0" err="1"/>
              <a:t>التاثير</a:t>
            </a:r>
            <a:r>
              <a:rPr lang="ar-IQ" sz="3200" b="1" dirty="0"/>
              <a:t> الفسيولوجي لمنظم النمو على الخلية والاعضاء النباتية</a:t>
            </a:r>
            <a:endParaRPr lang="en-US" sz="3200" b="1"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44463518"/>
      </p:ext>
    </p:extLst>
  </p:cSld>
  <p:clrMapOvr>
    <a:masterClrMapping/>
  </p:clrMapOvr>
  <mc:AlternateContent xmlns:mc="http://schemas.openxmlformats.org/markup-compatibility/2006">
    <mc:Choice xmlns:p14="http://schemas.microsoft.com/office/powerpoint/2010/main" Requires="p14">
      <p:transition spd="slow" p14:dur="2000" advTm="43651"/>
    </mc:Choice>
    <mc:Fallback>
      <p:transition spd="slow" advTm="43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3419872" y="764704"/>
            <a:ext cx="4916732" cy="923330"/>
          </a:xfrm>
          <a:prstGeom prst="rect">
            <a:avLst/>
          </a:prstGeom>
          <a:noFill/>
        </p:spPr>
        <p:txBody>
          <a:bodyPr wrap="none" lIns="91440" tIns="45720" rIns="91440" bIns="45720">
            <a:spAutoFit/>
          </a:bodyPr>
          <a:lstStyle/>
          <a:p>
            <a:pPr algn="ctr"/>
            <a:r>
              <a:rPr lang="ar-IQ"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منظمات النمو النباتية</a:t>
            </a:r>
            <a:endParaRPr lang="ar-SA"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مستطيل 4"/>
          <p:cNvSpPr/>
          <p:nvPr/>
        </p:nvSpPr>
        <p:spPr>
          <a:xfrm>
            <a:off x="683568" y="1916832"/>
            <a:ext cx="7480670" cy="3356688"/>
          </a:xfrm>
          <a:prstGeom prst="rect">
            <a:avLst/>
          </a:prstGeom>
        </p:spPr>
        <p:txBody>
          <a:bodyPr wrap="square">
            <a:spAutoFit/>
          </a:bodyPr>
          <a:lstStyle/>
          <a:p>
            <a:pPr>
              <a:lnSpc>
                <a:spcPct val="150000"/>
              </a:lnSpc>
            </a:pPr>
            <a:r>
              <a:rPr lang="ar-IQ" sz="2400" b="1" dirty="0"/>
              <a:t>ان نمو النبات </a:t>
            </a:r>
            <a:r>
              <a:rPr lang="ar-IQ" sz="2400" b="1" dirty="0" err="1"/>
              <a:t>وتطورة</a:t>
            </a:r>
            <a:r>
              <a:rPr lang="ar-IQ" sz="2400" b="1" dirty="0"/>
              <a:t> يخضع الى العديد من العمليات الفسيولوجية التي تدفع النبات للقيام بعملياته الحيوية ، ان هذه العمليات الفسيولوجية </a:t>
            </a:r>
            <a:r>
              <a:rPr lang="ar-IQ" sz="2400" b="1" dirty="0" err="1"/>
              <a:t>سؤاء</a:t>
            </a:r>
            <a:r>
              <a:rPr lang="ar-IQ" sz="2400" b="1" dirty="0"/>
              <a:t> البناء منها او الهدم فهي مسيره الى حد كبير عبر معلومات وراثية تتحكم بها نواه الخلية ونعني به الحامض النووي الذي يخزن المعلومات الوراثية، ان </a:t>
            </a:r>
            <a:r>
              <a:rPr lang="ar-IQ" sz="2400" b="1" dirty="0" smtClean="0"/>
              <a:t>هذه </a:t>
            </a:r>
            <a:r>
              <a:rPr lang="ar-IQ" sz="2400" b="1" dirty="0"/>
              <a:t>المعلومات تترجم الى اشارات هذه الاشارات يمكن ان تكون بين الخلايا او في داخل الخلية نفسها.. ان تلك الاشارات هي الهرمونات النباتية</a:t>
            </a:r>
            <a:endParaRPr lang="en-US" sz="2400" b="1" dirty="0"/>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97927577"/>
      </p:ext>
    </p:extLst>
  </p:cSld>
  <p:clrMapOvr>
    <a:masterClrMapping/>
  </p:clrMapOvr>
  <mc:AlternateContent xmlns:mc="http://schemas.openxmlformats.org/markup-compatibility/2006">
    <mc:Choice xmlns:p14="http://schemas.microsoft.com/office/powerpoint/2010/main" Requires="p14">
      <p:transition spd="slow" p14:dur="2000" advTm="59370"/>
    </mc:Choice>
    <mc:Fallback>
      <p:transition spd="slow" advTm="59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27584" y="764704"/>
            <a:ext cx="7452320" cy="4031873"/>
          </a:xfrm>
          <a:prstGeom prst="rect">
            <a:avLst/>
          </a:prstGeom>
        </p:spPr>
        <p:txBody>
          <a:bodyPr wrap="square">
            <a:spAutoFit/>
          </a:bodyPr>
          <a:lstStyle/>
          <a:p>
            <a:pPr algn="just"/>
            <a:r>
              <a:rPr lang="ar-IQ" sz="3200" b="1" dirty="0"/>
              <a:t>ان مصطلح العام هو منظمات النمو النباتية </a:t>
            </a:r>
            <a:r>
              <a:rPr lang="en-US" sz="3200" b="1" dirty="0"/>
              <a:t> Plant Growth </a:t>
            </a:r>
            <a:r>
              <a:rPr lang="en-US" sz="3200" b="1" dirty="0" smtClean="0"/>
              <a:t>Regulators</a:t>
            </a:r>
            <a:r>
              <a:rPr lang="ar-IQ" sz="3200" b="1" dirty="0" smtClean="0"/>
              <a:t> وهي </a:t>
            </a:r>
            <a:r>
              <a:rPr lang="ar-IQ" sz="3200" b="1" dirty="0"/>
              <a:t>اي مادة كيمائية ذات </a:t>
            </a:r>
            <a:r>
              <a:rPr lang="ar-IQ" sz="3200" b="1" dirty="0" smtClean="0"/>
              <a:t>طبيعة </a:t>
            </a:r>
            <a:r>
              <a:rPr lang="ar-IQ" sz="3200" b="1" dirty="0"/>
              <a:t>هرمونية ( ينطبق عليها تعريف الهرمون) يمكن ان تؤثر على العمليات الفسيولوجية للنبات وبذلك قسمت الى منظمات النمو الصناعية والتي قام بصناعتها الانسان والتي </a:t>
            </a:r>
            <a:r>
              <a:rPr lang="ar-IQ" sz="3200" b="1" dirty="0" smtClean="0"/>
              <a:t>لا يوجد </a:t>
            </a:r>
            <a:r>
              <a:rPr lang="ar-IQ" sz="3200" b="1" dirty="0"/>
              <a:t>لها نظام هدم </a:t>
            </a:r>
            <a:r>
              <a:rPr lang="ar-IQ" sz="3200" b="1" dirty="0" err="1" smtClean="0"/>
              <a:t>بايلوجي</a:t>
            </a:r>
            <a:r>
              <a:rPr lang="ar-IQ" sz="3200" b="1" dirty="0" smtClean="0"/>
              <a:t> </a:t>
            </a:r>
            <a:r>
              <a:rPr lang="ar-IQ" sz="3200" b="1" dirty="0"/>
              <a:t>في داخل جسم النبات و منظمات النمو الطبيعية الذي نعني به الهرمونات النباتية</a:t>
            </a: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59023187"/>
      </p:ext>
    </p:extLst>
  </p:cSld>
  <p:clrMapOvr>
    <a:masterClrMapping/>
  </p:clrMapOvr>
  <mc:AlternateContent xmlns:mc="http://schemas.openxmlformats.org/markup-compatibility/2006">
    <mc:Choice xmlns:p14="http://schemas.microsoft.com/office/powerpoint/2010/main" Requires="p14">
      <p:transition spd="slow" p14:dur="2000" advTm="42051"/>
    </mc:Choice>
    <mc:Fallback>
      <p:transition spd="slow" advTm="42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99592" y="692696"/>
            <a:ext cx="7524328" cy="5632311"/>
          </a:xfrm>
          <a:prstGeom prst="rect">
            <a:avLst/>
          </a:prstGeom>
        </p:spPr>
        <p:txBody>
          <a:bodyPr wrap="square">
            <a:spAutoFit/>
          </a:bodyPr>
          <a:lstStyle/>
          <a:p>
            <a:pPr algn="just">
              <a:lnSpc>
                <a:spcPct val="150000"/>
              </a:lnSpc>
            </a:pPr>
            <a:r>
              <a:rPr lang="ar-IQ" sz="2400" b="1" dirty="0"/>
              <a:t>الهرمون النباتي </a:t>
            </a:r>
            <a:r>
              <a:rPr lang="en-US" sz="2400" b="1" dirty="0" err="1"/>
              <a:t>Phytohormones</a:t>
            </a:r>
            <a:r>
              <a:rPr lang="ar-IQ" sz="2400" b="1" dirty="0"/>
              <a:t> : هو عبارة عن مركبات كيميائية غير غذائية تنتجها انسجة النبات النشطة تصنع في احد اجزاء النبات وتنتقل الى اجزاء اخرى بكميات ضئيلة للغاية لا حدات اثرها الفسيولوجي. ومن هذا التعريف </a:t>
            </a:r>
            <a:r>
              <a:rPr lang="ar-IQ" sz="2400" b="1" dirty="0" err="1"/>
              <a:t>لايمكن</a:t>
            </a:r>
            <a:r>
              <a:rPr lang="ar-IQ" sz="2400" b="1" dirty="0"/>
              <a:t> ان يطلق على اي مركب كيميائي انه هرمون بمجرد انه يمكن ان يؤدي الى النمو وتنشيط بعض العمليات الفسيولوجية فلا يمكن اطلاق مصطلح هرمون على السكر والاحماض الامينة وفيتامين ج كونهم يمكن ان يعملوا على تنشيط نمو الجزء النباتي اذ هم من المغذيات ، وتعمل بتراكيز عالية بالمقارنة مع الهرمون النباتي.. ومن هذا يمكن ان نفرق بين الهرمون النباتي والانزيم الذي يقوم بتنشيط التفاعلات </a:t>
            </a:r>
            <a:r>
              <a:rPr lang="ar-IQ" sz="2400" b="1" dirty="0" smtClean="0"/>
              <a:t>الكيميائية </a:t>
            </a:r>
            <a:r>
              <a:rPr lang="ar-IQ" sz="2400" b="1" dirty="0"/>
              <a:t>الفسيولوجية فيغير من العملية </a:t>
            </a:r>
            <a:r>
              <a:rPr lang="ar-IQ" sz="2400" b="1" dirty="0" err="1" smtClean="0"/>
              <a:t>الفسولوجية</a:t>
            </a:r>
            <a:r>
              <a:rPr lang="ar-IQ" sz="2400" b="1" dirty="0" smtClean="0"/>
              <a:t> </a:t>
            </a:r>
            <a:r>
              <a:rPr lang="ar-IQ" sz="2400" b="1" dirty="0"/>
              <a:t>بما يلي</a:t>
            </a: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67692716"/>
      </p:ext>
    </p:extLst>
  </p:cSld>
  <p:clrMapOvr>
    <a:masterClrMapping/>
  </p:clrMapOvr>
  <mc:AlternateContent xmlns:mc="http://schemas.openxmlformats.org/markup-compatibility/2006">
    <mc:Choice xmlns:p14="http://schemas.microsoft.com/office/powerpoint/2010/main" Requires="p14">
      <p:transition spd="slow" p14:dur="2000" advTm="90378"/>
    </mc:Choice>
    <mc:Fallback>
      <p:transition spd="slow" advTm="90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99592" y="620688"/>
            <a:ext cx="7308304" cy="4247317"/>
          </a:xfrm>
          <a:prstGeom prst="rect">
            <a:avLst/>
          </a:prstGeom>
        </p:spPr>
        <p:txBody>
          <a:bodyPr wrap="square">
            <a:spAutoFit/>
          </a:bodyPr>
          <a:lstStyle/>
          <a:p>
            <a:pPr marL="285750" lvl="0" indent="-285750" algn="just">
              <a:lnSpc>
                <a:spcPct val="150000"/>
              </a:lnSpc>
              <a:buFont typeface="Wingdings" pitchFamily="2" charset="2"/>
              <a:buChar char="Ø"/>
            </a:pPr>
            <a:r>
              <a:rPr lang="ar-IQ" sz="2000" b="1" dirty="0"/>
              <a:t>الهرمون مادة </a:t>
            </a:r>
            <a:r>
              <a:rPr lang="ar-IQ" sz="2000" b="1" dirty="0" smtClean="0"/>
              <a:t>كيميائية </a:t>
            </a:r>
            <a:r>
              <a:rPr lang="ar-IQ" sz="2000" b="1" dirty="0"/>
              <a:t>غير غذائية تسيطر على فعاليات النبات اما الانزيم فهو تركيب بروتيني يقوم بوظيفة العامل المساعد في تنشيط التفاعل </a:t>
            </a:r>
            <a:r>
              <a:rPr lang="ar-IQ" sz="2000" b="1" dirty="0" smtClean="0"/>
              <a:t>الكيميائي</a:t>
            </a:r>
            <a:r>
              <a:rPr lang="ar-IQ" sz="2000" b="1" dirty="0"/>
              <a:t>.</a:t>
            </a:r>
            <a:endParaRPr lang="en-US" sz="2000" b="1" dirty="0"/>
          </a:p>
          <a:p>
            <a:pPr marL="285750" lvl="0" indent="-285750" algn="just">
              <a:lnSpc>
                <a:spcPct val="150000"/>
              </a:lnSpc>
              <a:buFont typeface="Wingdings" pitchFamily="2" charset="2"/>
              <a:buChar char="Ø"/>
            </a:pPr>
            <a:r>
              <a:rPr lang="ar-IQ" sz="2000" b="1" dirty="0"/>
              <a:t>يؤثر الهرمون بتراكيز </a:t>
            </a:r>
            <a:r>
              <a:rPr lang="ar-IQ" sz="2000" b="1" dirty="0" smtClean="0"/>
              <a:t>ضئيلة </a:t>
            </a:r>
            <a:r>
              <a:rPr lang="ar-IQ" sz="2000" b="1" dirty="0"/>
              <a:t>للغاية في حين </a:t>
            </a:r>
            <a:r>
              <a:rPr lang="ar-IQ" sz="2000" b="1" dirty="0" err="1"/>
              <a:t>تاثير</a:t>
            </a:r>
            <a:r>
              <a:rPr lang="ar-IQ" sz="2000" b="1" dirty="0"/>
              <a:t> الانزيم في تراكيز </a:t>
            </a:r>
            <a:r>
              <a:rPr lang="ar-IQ" sz="2000" b="1" dirty="0" err="1"/>
              <a:t>مرتفعه</a:t>
            </a:r>
            <a:r>
              <a:rPr lang="ar-IQ" sz="2000" b="1" dirty="0"/>
              <a:t> نسبيا مقارنه مع الهرمون</a:t>
            </a:r>
            <a:endParaRPr lang="en-US" sz="2000" b="1" dirty="0"/>
          </a:p>
          <a:p>
            <a:pPr marL="285750" lvl="0" indent="-285750" algn="just">
              <a:lnSpc>
                <a:spcPct val="150000"/>
              </a:lnSpc>
              <a:buFont typeface="Wingdings" pitchFamily="2" charset="2"/>
              <a:buChar char="Ø"/>
            </a:pPr>
            <a:r>
              <a:rPr lang="ar-IQ" sz="2000" b="1" dirty="0"/>
              <a:t>للهرمون النباتي عدة وظائف في حين </a:t>
            </a:r>
            <a:r>
              <a:rPr lang="ar-IQ" sz="2000" b="1" dirty="0" err="1"/>
              <a:t>للانزيم</a:t>
            </a:r>
            <a:r>
              <a:rPr lang="ar-IQ" sz="2000" b="1" dirty="0"/>
              <a:t> وظيفه متخصصة</a:t>
            </a:r>
            <a:endParaRPr lang="en-US" sz="2000" b="1" dirty="0"/>
          </a:p>
          <a:p>
            <a:pPr marL="285750" indent="-285750" algn="just">
              <a:lnSpc>
                <a:spcPct val="150000"/>
              </a:lnSpc>
              <a:buFont typeface="Wingdings" pitchFamily="2" charset="2"/>
              <a:buChar char="Ø"/>
            </a:pPr>
            <a:r>
              <a:rPr lang="ar-IQ" sz="2000" b="1" dirty="0"/>
              <a:t>يصنع في مكان وينتقل الى مكان اخر </a:t>
            </a:r>
            <a:r>
              <a:rPr lang="ar-IQ" sz="2000" b="1" dirty="0" err="1"/>
              <a:t>لاحداث</a:t>
            </a:r>
            <a:r>
              <a:rPr lang="ar-IQ" sz="2000" b="1" dirty="0"/>
              <a:t> فعلة الفسيولوجي ( بالرغم ان بعض اماكن التصنيع </a:t>
            </a:r>
            <a:r>
              <a:rPr lang="ar-IQ" sz="2000" b="1" dirty="0" err="1"/>
              <a:t>يترائى</a:t>
            </a:r>
            <a:r>
              <a:rPr lang="ar-IQ" sz="2000" b="1" dirty="0"/>
              <a:t> الى البعض انها قريبة جدا مثل </a:t>
            </a:r>
            <a:r>
              <a:rPr lang="ar-IQ" sz="2000" b="1" dirty="0" err="1"/>
              <a:t>الاندوسبيرم</a:t>
            </a:r>
            <a:r>
              <a:rPr lang="ar-IQ" sz="2000" b="1" dirty="0"/>
              <a:t> والجنين خصوصا في البذور الصغيرة) في حين الانزيم يصنع في نفس الخلية او قد ينتقل الى اماكن اخرى </a:t>
            </a:r>
            <a:r>
              <a:rPr lang="ar-IQ" sz="2000" b="1" dirty="0" err="1"/>
              <a:t>لاحداث</a:t>
            </a:r>
            <a:r>
              <a:rPr lang="ar-IQ" sz="2000" b="1" dirty="0"/>
              <a:t> فعلة الفسيولوجي</a:t>
            </a: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52025811"/>
      </p:ext>
    </p:extLst>
  </p:cSld>
  <p:clrMapOvr>
    <a:masterClrMapping/>
  </p:clrMapOvr>
  <mc:AlternateContent xmlns:mc="http://schemas.openxmlformats.org/markup-compatibility/2006">
    <mc:Choice xmlns:p14="http://schemas.microsoft.com/office/powerpoint/2010/main" Requires="p14">
      <p:transition spd="slow" p14:dur="2000" advTm="93033"/>
    </mc:Choice>
    <mc:Fallback>
      <p:transition spd="slow" advTm="93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11560" y="332656"/>
            <a:ext cx="7812360" cy="6186309"/>
          </a:xfrm>
          <a:prstGeom prst="rect">
            <a:avLst/>
          </a:prstGeom>
        </p:spPr>
        <p:txBody>
          <a:bodyPr wrap="square">
            <a:spAutoFit/>
          </a:bodyPr>
          <a:lstStyle/>
          <a:p>
            <a:pPr algn="just">
              <a:lnSpc>
                <a:spcPct val="150000"/>
              </a:lnSpc>
            </a:pPr>
            <a:r>
              <a:rPr lang="ar-IQ" sz="2400" b="1" dirty="0"/>
              <a:t>وقد استعمل لفظ الهرمون </a:t>
            </a:r>
            <a:r>
              <a:rPr lang="en-US" sz="2400" b="1" dirty="0"/>
              <a:t>hormone</a:t>
            </a:r>
            <a:r>
              <a:rPr lang="ar-IQ" sz="2400" b="1" dirty="0"/>
              <a:t> </a:t>
            </a:r>
            <a:r>
              <a:rPr lang="ar-IQ" sz="2400" b="1" dirty="0" err="1"/>
              <a:t>لاول</a:t>
            </a:r>
            <a:r>
              <a:rPr lang="ar-IQ" sz="2400" b="1" dirty="0"/>
              <a:t> مره من قبل علماء الحيوان للتعبير عن مركبات خاصة تصنع في غدد خاصة وتنتقل بتراكيز </a:t>
            </a:r>
            <a:r>
              <a:rPr lang="ar-IQ" sz="2400" b="1" dirty="0" err="1"/>
              <a:t>ضئيله</a:t>
            </a:r>
            <a:r>
              <a:rPr lang="ar-IQ" sz="2400" b="1" dirty="0"/>
              <a:t> جدا مع الدم الى اماكن احداث </a:t>
            </a:r>
            <a:r>
              <a:rPr lang="ar-IQ" sz="2400" b="1" dirty="0" err="1"/>
              <a:t>تاثيرها</a:t>
            </a:r>
            <a:r>
              <a:rPr lang="ar-IQ" sz="2400" b="1" dirty="0"/>
              <a:t> الفسيولوجي في جسم الحيوان ومن ثم استخدم هذا المصطلح لوصف اي مادة لها نفس </a:t>
            </a:r>
            <a:r>
              <a:rPr lang="ar-IQ" sz="2400" b="1" dirty="0" err="1"/>
              <a:t>التاثير</a:t>
            </a:r>
            <a:r>
              <a:rPr lang="ar-IQ" sz="2400" b="1" dirty="0"/>
              <a:t> من قبل علماء النبات. ومن هذا يمكن ان نعرف الفرق بين الهرمونات النباتية والهرمونات </a:t>
            </a:r>
            <a:r>
              <a:rPr lang="ar-IQ" sz="2400" b="1" dirty="0" err="1"/>
              <a:t>الحيوانيه</a:t>
            </a:r>
            <a:r>
              <a:rPr lang="ar-IQ" sz="2400" b="1" dirty="0"/>
              <a:t> والذي نجمل الاختلافات بما يلي:</a:t>
            </a:r>
            <a:endParaRPr lang="en-US" sz="2400" b="1" dirty="0"/>
          </a:p>
          <a:p>
            <a:pPr marL="342900" lvl="0" indent="-342900" algn="just">
              <a:lnSpc>
                <a:spcPct val="150000"/>
              </a:lnSpc>
              <a:buFont typeface="Wingdings" pitchFamily="2" charset="2"/>
              <a:buChar char="§"/>
            </a:pPr>
            <a:r>
              <a:rPr lang="ar-IQ" sz="2400" b="1" dirty="0"/>
              <a:t>الهرمون الحيواني على درجه عالية من التخصص في حين الهرمون النباتي يمكن ان </a:t>
            </a:r>
            <a:r>
              <a:rPr lang="ar-IQ" sz="2400" b="1" dirty="0" err="1" smtClean="0"/>
              <a:t>يتاثر</a:t>
            </a:r>
            <a:r>
              <a:rPr lang="ar-IQ" sz="2400" b="1" dirty="0" smtClean="0"/>
              <a:t> بعدة </a:t>
            </a:r>
            <a:r>
              <a:rPr lang="ar-IQ" sz="2400" b="1" dirty="0"/>
              <a:t>امور منها  تأثره بالبيئة المحيطة والتركيز والعضو النباتي الخاضع </a:t>
            </a:r>
            <a:r>
              <a:rPr lang="ar-IQ" sz="2400" b="1" dirty="0" smtClean="0"/>
              <a:t>للتأثير</a:t>
            </a:r>
            <a:endParaRPr lang="en-US" sz="2400" b="1" dirty="0"/>
          </a:p>
          <a:p>
            <a:pPr marL="342900" indent="-342900" algn="just">
              <a:lnSpc>
                <a:spcPct val="150000"/>
              </a:lnSpc>
              <a:buFont typeface="Wingdings" pitchFamily="2" charset="2"/>
              <a:buChar char="§"/>
            </a:pPr>
            <a:r>
              <a:rPr lang="ar-IQ" sz="2400" b="1" dirty="0"/>
              <a:t>الهرمون الحيواني يصنع في محل وينتقل </a:t>
            </a:r>
            <a:r>
              <a:rPr lang="ar-IQ" sz="2400" b="1" dirty="0" smtClean="0"/>
              <a:t>لا حداث تأثيره </a:t>
            </a:r>
            <a:r>
              <a:rPr lang="ar-IQ" sz="2400" b="1" dirty="0"/>
              <a:t>الفسيولوجي في مكان اخر، اما الهرمون </a:t>
            </a:r>
            <a:r>
              <a:rPr lang="ar-IQ" sz="2400" b="1" dirty="0" smtClean="0"/>
              <a:t>النباتي يمكن </a:t>
            </a:r>
            <a:r>
              <a:rPr lang="ar-IQ" sz="2400" b="1" dirty="0"/>
              <a:t>ان يحدث </a:t>
            </a:r>
            <a:r>
              <a:rPr lang="ar-IQ" sz="2400" b="1" dirty="0" smtClean="0"/>
              <a:t>تأثيره </a:t>
            </a:r>
            <a:r>
              <a:rPr lang="ar-IQ" sz="2400" b="1" dirty="0"/>
              <a:t>في اماكن قريبه جدا</a:t>
            </a: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47799990"/>
      </p:ext>
    </p:extLst>
  </p:cSld>
  <p:clrMapOvr>
    <a:masterClrMapping/>
  </p:clrMapOvr>
  <mc:AlternateContent xmlns:mc="http://schemas.openxmlformats.org/markup-compatibility/2006">
    <mc:Choice xmlns:p14="http://schemas.microsoft.com/office/powerpoint/2010/main" Requires="p14">
      <p:transition spd="slow" p14:dur="2000" advTm="76146"/>
    </mc:Choice>
    <mc:Fallback>
      <p:transition spd="slow" advTm="76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90915" y="620688"/>
            <a:ext cx="7164288" cy="5615704"/>
          </a:xfrm>
          <a:prstGeom prst="rect">
            <a:avLst/>
          </a:prstGeom>
        </p:spPr>
        <p:txBody>
          <a:bodyPr wrap="square">
            <a:spAutoFit/>
          </a:bodyPr>
          <a:lstStyle/>
          <a:p>
            <a:pPr algn="just">
              <a:lnSpc>
                <a:spcPct val="150000"/>
              </a:lnSpc>
            </a:pPr>
            <a:r>
              <a:rPr lang="ar-IQ" sz="2200" b="1" dirty="0"/>
              <a:t>ويمكن ان نتطرق على اختلاف </a:t>
            </a:r>
            <a:r>
              <a:rPr lang="ar-IQ" sz="2200" b="1" dirty="0" err="1"/>
              <a:t>تاثير</a:t>
            </a:r>
            <a:r>
              <a:rPr lang="ar-IQ" sz="2200" b="1" dirty="0"/>
              <a:t> الهرمون نسبه الى الاعضاء النباتية </a:t>
            </a:r>
            <a:r>
              <a:rPr lang="ar-IQ" sz="2200" b="1" dirty="0" err="1"/>
              <a:t>المختلفه</a:t>
            </a:r>
            <a:r>
              <a:rPr lang="ar-IQ" sz="2200" b="1" dirty="0"/>
              <a:t> واستجابتها الية فنلاحظ  من الشكل </a:t>
            </a:r>
            <a:r>
              <a:rPr lang="ar-IQ" sz="2200" b="1" dirty="0" smtClean="0"/>
              <a:t>(1) </a:t>
            </a:r>
            <a:r>
              <a:rPr lang="ar-IQ" sz="2200" b="1" dirty="0"/>
              <a:t>ان الهرمون النباتي اختلف في </a:t>
            </a:r>
            <a:r>
              <a:rPr lang="ar-IQ" sz="2200" b="1" dirty="0" err="1"/>
              <a:t>نشاطة</a:t>
            </a:r>
            <a:r>
              <a:rPr lang="ar-IQ" sz="2200" b="1" dirty="0"/>
              <a:t> وقوة </a:t>
            </a:r>
            <a:r>
              <a:rPr lang="ar-IQ" sz="2200" b="1" dirty="0" err="1"/>
              <a:t>تاثيرة</a:t>
            </a:r>
            <a:r>
              <a:rPr lang="ar-IQ" sz="2200" b="1" dirty="0"/>
              <a:t> باختلاف الجزء النباتي واطوار النبات </a:t>
            </a:r>
            <a:r>
              <a:rPr lang="ar-IQ" sz="2200" b="1" dirty="0" err="1"/>
              <a:t>المختلفه</a:t>
            </a:r>
            <a:r>
              <a:rPr lang="ar-IQ" sz="2200" b="1" dirty="0"/>
              <a:t> ، فالتركيز المؤثر </a:t>
            </a:r>
            <a:r>
              <a:rPr lang="ar-IQ" sz="2200" b="1" dirty="0" err="1"/>
              <a:t>للاوكسين</a:t>
            </a:r>
            <a:r>
              <a:rPr lang="ar-IQ" sz="2200" b="1" dirty="0"/>
              <a:t> في الجذور يختلف عنه في البراعم وانمو السيقان، كما ان منظم النمو </a:t>
            </a:r>
            <a:r>
              <a:rPr lang="en-US" sz="2200" b="1" dirty="0"/>
              <a:t>2-4- D</a:t>
            </a:r>
            <a:r>
              <a:rPr lang="ar-IQ" sz="2200" b="1" dirty="0"/>
              <a:t> والذي يعد من </a:t>
            </a:r>
            <a:r>
              <a:rPr lang="ar-IQ" sz="2200" b="1" dirty="0" err="1"/>
              <a:t>الاوكسينات</a:t>
            </a:r>
            <a:r>
              <a:rPr lang="ar-IQ" sz="2200" b="1" dirty="0"/>
              <a:t> يعمل عمل منشط للنمو بالتراكيز </a:t>
            </a:r>
            <a:r>
              <a:rPr lang="ar-IQ" sz="2200" b="1" dirty="0" err="1"/>
              <a:t>القليله</a:t>
            </a:r>
            <a:r>
              <a:rPr lang="ar-IQ" sz="2200" b="1" dirty="0"/>
              <a:t> نسبيا في حين يعمل كمبيد ادغال في التراكيز العالية، كما يمكن ان يحفز الهرمون النباتي على الازهار في نباتات النهار الطويل بينما نجد ان تركزه هذا يمنع تكون الازهار في نباتات النهار القصير لذا سنتطرق الى تقسيم منظمات النمو النباتية ضمن الحدود والتراكيز العامة الطبيعية التي يعمل بها كل هرمون او منظم نمو، وبذلك يمكن تقسيم الهرمونات النباتية حسب طبيعة تأثيرها الى مجموعتين رئيسيه :</a:t>
            </a: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3851385"/>
      </p:ext>
    </p:extLst>
  </p:cSld>
  <p:clrMapOvr>
    <a:masterClrMapping/>
  </p:clrMapOvr>
  <mc:AlternateContent xmlns:mc="http://schemas.openxmlformats.org/markup-compatibility/2006">
    <mc:Choice xmlns:p14="http://schemas.microsoft.com/office/powerpoint/2010/main" Requires="p14">
      <p:transition spd="slow" p14:dur="2000" advTm="6351"/>
    </mc:Choice>
    <mc:Fallback>
      <p:transition spd="slow" advTm="6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انبات"/>
          <p:cNvPicPr/>
          <p:nvPr/>
        </p:nvPicPr>
        <p:blipFill>
          <a:blip r:embed="rId4">
            <a:clrChange>
              <a:clrFrom>
                <a:srgbClr val="F1EDF0"/>
              </a:clrFrom>
              <a:clrTo>
                <a:srgbClr val="F1EDF0">
                  <a:alpha val="0"/>
                </a:srgbClr>
              </a:clrTo>
            </a:clrChange>
            <a:extLst>
              <a:ext uri="{28A0092B-C50C-407E-A947-70E740481C1C}">
                <a14:useLocalDpi xmlns:a14="http://schemas.microsoft.com/office/drawing/2010/main" val="0"/>
              </a:ext>
            </a:extLst>
          </a:blip>
          <a:srcRect t="66940" r="-1862"/>
          <a:stretch>
            <a:fillRect/>
          </a:stretch>
        </p:blipFill>
        <p:spPr bwMode="auto">
          <a:xfrm>
            <a:off x="683568" y="548680"/>
            <a:ext cx="3888432" cy="2151583"/>
          </a:xfrm>
          <a:prstGeom prst="rect">
            <a:avLst/>
          </a:prstGeom>
          <a:noFill/>
          <a:ln w="9525">
            <a:noFill/>
            <a:miter lim="800000"/>
            <a:headEnd/>
            <a:tailEnd/>
          </a:ln>
          <a:effectLst/>
          <a:extLst/>
        </p:spPr>
      </p:pic>
      <p:pic>
        <p:nvPicPr>
          <p:cNvPr id="14338" name="Picture 2" descr="https://tse3.mm.bing.net/th?id=OIP.5C9a25GKT7V7hhdmsUaU7QHaIZ&amp;pid=Api&amp;P=0&amp;w=300&amp;h=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1624471"/>
            <a:ext cx="4248472" cy="4809591"/>
          </a:xfrm>
          <a:prstGeom prst="rect">
            <a:avLst/>
          </a:prstGeom>
          <a:noFill/>
          <a:extLst>
            <a:ext uri="{909E8E84-426E-40DD-AFC4-6F175D3DCCD1}">
              <a14:hiddenFill xmlns:a14="http://schemas.microsoft.com/office/drawing/2010/main">
                <a:solidFill>
                  <a:srgbClr val="FFFFFF"/>
                </a:solidFill>
              </a14:hiddenFill>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1401390"/>
      </p:ext>
    </p:extLst>
  </p:cSld>
  <p:clrMapOvr>
    <a:masterClrMapping/>
  </p:clrMapOvr>
  <mc:AlternateContent xmlns:mc="http://schemas.openxmlformats.org/markup-compatibility/2006">
    <mc:Choice xmlns:p14="http://schemas.microsoft.com/office/powerpoint/2010/main" Requires="p14">
      <p:transition spd="slow" p14:dur="2000" advTm="25939"/>
    </mc:Choice>
    <mc:Fallback>
      <p:transition spd="slow" advTm="25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99592" y="1124744"/>
            <a:ext cx="7164288" cy="3416320"/>
          </a:xfrm>
          <a:prstGeom prst="rect">
            <a:avLst/>
          </a:prstGeom>
        </p:spPr>
        <p:txBody>
          <a:bodyPr wrap="square">
            <a:spAutoFit/>
          </a:bodyPr>
          <a:lstStyle/>
          <a:p>
            <a:pPr lvl="0"/>
            <a:r>
              <a:rPr lang="ar-IQ" sz="2400" b="1" dirty="0"/>
              <a:t>مجموعه منشطات النمو </a:t>
            </a:r>
            <a:r>
              <a:rPr lang="en-US" sz="2400" b="1" dirty="0"/>
              <a:t>Growth Regulators</a:t>
            </a:r>
            <a:r>
              <a:rPr lang="ar-IQ" sz="2400" b="1" dirty="0"/>
              <a:t> : وهي منظمات النمو والهرمونات النباتية التي تدفع للخلية النباتية الى النمو والانقسام </a:t>
            </a:r>
            <a:r>
              <a:rPr lang="ar-IQ" sz="2400" b="1" dirty="0" smtClean="0"/>
              <a:t>والاستطالة </a:t>
            </a:r>
            <a:r>
              <a:rPr lang="ar-IQ" sz="2400" b="1" dirty="0"/>
              <a:t>ضمن حدود تراكيز معينه والقيام بالعمليات الفسيولوجية التي تدفع الى بناء مكونات الخلية </a:t>
            </a:r>
            <a:r>
              <a:rPr lang="ar-IQ" sz="2400" b="1" dirty="0" err="1"/>
              <a:t>المختلفه</a:t>
            </a:r>
            <a:r>
              <a:rPr lang="ar-IQ" sz="2400" b="1" dirty="0"/>
              <a:t>، واطلق عليها هذا المصطلح </a:t>
            </a:r>
            <a:r>
              <a:rPr lang="ar-IQ" sz="2400" b="1" dirty="0" err="1"/>
              <a:t>بأيطاره</a:t>
            </a:r>
            <a:r>
              <a:rPr lang="ar-IQ" sz="2400" b="1" dirty="0"/>
              <a:t> العام كونها تشجع على النمو والتطور والعمليات </a:t>
            </a:r>
            <a:r>
              <a:rPr lang="ar-IQ" sz="2400" b="1" dirty="0" err="1"/>
              <a:t>المرتبطه</a:t>
            </a:r>
            <a:r>
              <a:rPr lang="ar-IQ" sz="2400" b="1" dirty="0"/>
              <a:t> به. ومنها</a:t>
            </a:r>
            <a:endParaRPr lang="en-US" sz="2400" b="1" dirty="0"/>
          </a:p>
          <a:p>
            <a:pPr marL="285750" lvl="0" indent="-285750">
              <a:buFont typeface="Arial" pitchFamily="34" charset="0"/>
              <a:buChar char="•"/>
            </a:pPr>
            <a:r>
              <a:rPr lang="ar-IQ" sz="2400" b="1" dirty="0" err="1"/>
              <a:t>الاوكسينات</a:t>
            </a:r>
            <a:endParaRPr lang="en-US" sz="2400" b="1" dirty="0"/>
          </a:p>
          <a:p>
            <a:pPr marL="285750" lvl="0" indent="-285750">
              <a:buFont typeface="Arial" pitchFamily="34" charset="0"/>
              <a:buChar char="•"/>
            </a:pPr>
            <a:r>
              <a:rPr lang="ar-IQ" sz="2400" b="1" dirty="0" err="1"/>
              <a:t>الجبرلينات</a:t>
            </a:r>
            <a:endParaRPr lang="en-US" sz="2400" b="1" dirty="0"/>
          </a:p>
          <a:p>
            <a:pPr marL="285750" lvl="0" indent="-285750">
              <a:buFont typeface="Arial" pitchFamily="34" charset="0"/>
              <a:buChar char="•"/>
            </a:pPr>
            <a:r>
              <a:rPr lang="ar-IQ" sz="2400" b="1" dirty="0" err="1"/>
              <a:t>السايتوكانينات</a:t>
            </a:r>
            <a:endParaRPr lang="en-US" sz="2400" b="1"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4953698"/>
      </p:ext>
    </p:extLst>
  </p:cSld>
  <p:clrMapOvr>
    <a:masterClrMapping/>
  </p:clrMapOvr>
  <mc:AlternateContent xmlns:mc="http://schemas.openxmlformats.org/markup-compatibility/2006">
    <mc:Choice xmlns:p14="http://schemas.microsoft.com/office/powerpoint/2010/main" Requires="p14">
      <p:transition spd="slow" p14:dur="2000" advTm="25121"/>
    </mc:Choice>
    <mc:Fallback>
      <p:transition spd="slow" advTm="25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606</TotalTime>
  <Words>812</Words>
  <Application>Microsoft Office PowerPoint</Application>
  <PresentationFormat>عرض على الشاشة (3:4)‏</PresentationFormat>
  <Paragraphs>30</Paragraphs>
  <Slides>13</Slides>
  <Notes>0</Notes>
  <HiddenSlides>0</HiddenSlides>
  <MMClips>13</MMClips>
  <ScaleCrop>false</ScaleCrop>
  <HeadingPairs>
    <vt:vector size="4" baseType="variant">
      <vt:variant>
        <vt:lpstr>نسق</vt:lpstr>
      </vt:variant>
      <vt:variant>
        <vt:i4>1</vt:i4>
      </vt:variant>
      <vt:variant>
        <vt:lpstr>عناوين الشرائح</vt:lpstr>
      </vt:variant>
      <vt:variant>
        <vt:i4>13</vt:i4>
      </vt:variant>
    </vt:vector>
  </HeadingPairs>
  <TitlesOfParts>
    <vt:vector size="14" baseType="lpstr">
      <vt:lpstr>سمة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msn</dc:creator>
  <cp:lastModifiedBy>DR.Ahmed Saker 2o1O</cp:lastModifiedBy>
  <cp:revision>6</cp:revision>
  <dcterms:created xsi:type="dcterms:W3CDTF">2020-03-30T13:45:56Z</dcterms:created>
  <dcterms:modified xsi:type="dcterms:W3CDTF">2020-03-30T23:58:20Z</dcterms:modified>
</cp:coreProperties>
</file>